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66" r:id="rId2"/>
    <p:sldMasterId id="2147483794" r:id="rId3"/>
    <p:sldMasterId id="2147483818" r:id="rId4"/>
  </p:sldMasterIdLst>
  <p:notesMasterIdLst>
    <p:notesMasterId r:id="rId17"/>
  </p:notesMasterIdLst>
  <p:sldIdLst>
    <p:sldId id="302" r:id="rId5"/>
    <p:sldId id="303" r:id="rId6"/>
    <p:sldId id="304" r:id="rId7"/>
    <p:sldId id="486" r:id="rId8"/>
    <p:sldId id="491" r:id="rId9"/>
    <p:sldId id="487" r:id="rId10"/>
    <p:sldId id="489" r:id="rId11"/>
    <p:sldId id="488" r:id="rId12"/>
    <p:sldId id="483" r:id="rId13"/>
    <p:sldId id="485" r:id="rId14"/>
    <p:sldId id="482" r:id="rId15"/>
    <p:sldId id="47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004E"/>
    <a:srgbClr val="6D9E03"/>
    <a:srgbClr val="7AB105"/>
    <a:srgbClr val="84B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1"/>
    <p:restoredTop sz="86892"/>
  </p:normalViewPr>
  <p:slideViewPr>
    <p:cSldViewPr>
      <p:cViewPr varScale="1">
        <p:scale>
          <a:sx n="97" d="100"/>
          <a:sy n="97" d="100"/>
        </p:scale>
        <p:origin x="2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D01C6F-B41E-D845-A67A-716D7D0A4A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40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z="1600" b="1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355F80E-558F-6E47-B4A3-2EA816F42878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478E6-6C62-1047-8B3B-D46A0A5B1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296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01C6F-B41E-D845-A67A-716D7D0A4A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Cosas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han</a:t>
            </a:r>
            <a:r>
              <a:rPr lang="en-US" dirty="0"/>
              <a:t> y no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cambiado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D01C6F-B41E-D845-A67A-716D7D0A4A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4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 call (Invitation)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Is revealed and given by God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communal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Has to do with God’s Power &amp; inheritance, love, call, Spirit (words mentioned in 1:9-11 and 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478E6-6C62-1047-8B3B-D46A0A5B1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93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478E6-6C62-1047-8B3B-D46A0A5B1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14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Movement toward unity in Christ.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478E6-6C62-1047-8B3B-D46A0A5B1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360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Movement toward unity in Christ.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478E6-6C62-1047-8B3B-D46A0A5B1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364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478E6-6C62-1047-8B3B-D46A0A5B1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856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478E6-6C62-1047-8B3B-D46A0A5B1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637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white"/>
                </a:solidFill>
                <a:latin typeface="Calibri" charset="0"/>
              </a:rPr>
              <a:t>Sangmin</a:t>
            </a:r>
            <a:r>
              <a:rPr lang="en-US" sz="1200" dirty="0">
                <a:solidFill>
                  <a:prstClr val="white"/>
                </a:solidFill>
                <a:latin typeface="Calibri" charset="0"/>
              </a:rPr>
              <a:t> Lee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478E6-6C62-1047-8B3B-D46A0A5B1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82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1AC7ED8-0966-0E43-B2C2-6D999F9EE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87ED8B-FFDE-664C-90F0-E9C6DCE49D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1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8962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89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6678A5-375A-2245-B01F-C986CDA0B7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9CF97-CC64-A74E-AC77-921CAFD176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1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095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095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2ED0CB-55A4-5846-98C3-E5CF034BA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3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1AC7ED8-0966-0E43-B2C2-6D999F9EEA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3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B32F33-B939-C94F-B338-A0AF723C2B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3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B99B3B-D08F-C146-B343-A1475FDC54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C2A2C6-BCEA-8E48-8AA4-66AA87C857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80FA3AD-A857-DF43-9B1B-FDECAB3E8A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57E463-FA19-494C-9AB1-5B44045C3B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B32F33-B939-C94F-B338-A0AF723C2B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F2C6C6-C970-B44B-A1BE-D44D47B767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2AD1DA-FE6A-7D4E-9CCF-6A042D25A8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0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46DCCF-B305-3D4A-BB94-25DE1ED6C1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87ED8B-FFDE-664C-90F0-E9C6DCE49D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8962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89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6678A5-375A-2245-B01F-C986CDA0B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9CF97-CC64-A74E-AC77-921CAFD176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0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095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095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2ED0CB-55A4-5846-98C3-E5CF034BA7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152B9-A406-BC41-B8EC-383230CA3DF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B3C2-9123-6B42-B546-CE2890C676E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2577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13D4-C530-1747-90A0-FFB23AF881E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69381-A2CF-414F-95F2-01DE08C3DC6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252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02CD-BC22-BF42-B7F9-E05E6AC86C2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4B192-3814-B04B-9F04-6D819FBE081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170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B99B3B-D08F-C146-B343-A1475FDC5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8C9F8-D3AD-0F42-85B7-3F91B6F3330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AF044-CD19-D44C-AE6C-7B89E7F07F2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876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98FFB-1495-5F43-A0BD-172FA2837FD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98FF2-EA10-8640-A676-9C66474C335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735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36E8D-4BEA-5444-A48B-81030F9A853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651A8-307B-CC4B-B7D7-CBB3683ACC3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3110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B9B5-21AE-B74F-8A9B-DAEC1941CF4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9BA77-8828-574C-9A75-1FE6B03BE4E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91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6171-847E-4642-AE9B-D066AF5D3B4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84C9F-8FFF-0A47-9447-CFEE71F15B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678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787A-66E7-7F4E-9400-E6AA977F5DAF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7448A-F36F-104F-8442-09C5A3D3490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333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63202-F679-F744-89C7-55C87075759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22F4A-C488-E34B-BE8B-1A37C108A6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242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8328-9CDB-644C-8D39-8A066176FE9F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3C60-727B-6F4F-856C-6ED95AC8517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513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62400" y="6245225"/>
            <a:ext cx="3962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Calibri"/>
              </a:rPr>
              <a:t>2010 Executive Committee, Addis Ababa, Ethiopia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9CF97-CC64-A74E-AC77-921CAFD176B2}" type="slidenum">
              <a:rPr lang="en-US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1812728" y="1151932"/>
            <a:ext cx="5518548" cy="232172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812728" y="3536156"/>
            <a:ext cx="5518548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0" algn="ctr">
              <a:spcBef>
                <a:spcPts val="0"/>
              </a:spcBef>
              <a:buSzTx/>
              <a:buNone/>
              <a:defRPr sz="1650"/>
            </a:lvl2pPr>
            <a:lvl3pPr marL="0" indent="0" algn="ctr">
              <a:spcBef>
                <a:spcPts val="0"/>
              </a:spcBef>
              <a:buSzTx/>
              <a:buNone/>
              <a:defRPr sz="1650"/>
            </a:lvl3pPr>
            <a:lvl4pPr marL="0" indent="0" algn="ctr">
              <a:spcBef>
                <a:spcPts val="0"/>
              </a:spcBef>
              <a:buSzTx/>
              <a:buNone/>
              <a:defRPr sz="1650"/>
            </a:lvl4pPr>
            <a:lvl5pPr marL="0" indent="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24706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C2A2C6-BCEA-8E48-8AA4-66AA87C857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1996902" y="464346"/>
            <a:ext cx="5145830" cy="41523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xfrm>
            <a:off x="1812728" y="4723805"/>
            <a:ext cx="5518548" cy="10001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812728" y="5759651"/>
            <a:ext cx="5518548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0" algn="ctr">
              <a:spcBef>
                <a:spcPts val="0"/>
              </a:spcBef>
              <a:buSzTx/>
              <a:buNone/>
              <a:defRPr sz="1650"/>
            </a:lvl2pPr>
            <a:lvl3pPr marL="0" indent="0" algn="ctr">
              <a:spcBef>
                <a:spcPts val="0"/>
              </a:spcBef>
              <a:buSzTx/>
              <a:buNone/>
              <a:defRPr sz="1650"/>
            </a:lvl3pPr>
            <a:lvl4pPr marL="0" indent="0" algn="ctr">
              <a:spcBef>
                <a:spcPts val="0"/>
              </a:spcBef>
              <a:buSzTx/>
              <a:buNone/>
              <a:defRPr sz="1650"/>
            </a:lvl4pPr>
            <a:lvl5pPr marL="0" indent="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538599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685854" y="449241"/>
            <a:ext cx="2808511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1645295" y="446484"/>
            <a:ext cx="2812852" cy="2803923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645295" y="3348632"/>
            <a:ext cx="2812852" cy="28932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0" algn="ctr">
              <a:spcBef>
                <a:spcPts val="0"/>
              </a:spcBef>
              <a:buSzTx/>
              <a:buNone/>
              <a:defRPr sz="1650"/>
            </a:lvl2pPr>
            <a:lvl3pPr marL="0" indent="0" algn="ctr">
              <a:spcBef>
                <a:spcPts val="0"/>
              </a:spcBef>
              <a:buSzTx/>
              <a:buNone/>
              <a:defRPr sz="1650"/>
            </a:lvl3pPr>
            <a:lvl4pPr marL="0" indent="0" algn="ctr">
              <a:spcBef>
                <a:spcPts val="0"/>
              </a:spcBef>
              <a:buSzTx/>
              <a:buNone/>
              <a:defRPr sz="1650"/>
            </a:lvl4pPr>
            <a:lvl5pPr marL="0" indent="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177697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517567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xfrm>
            <a:off x="1645296" y="1821658"/>
            <a:ext cx="5853411" cy="442019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58338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4685853" y="1821658"/>
            <a:ext cx="2812852" cy="442019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645295" y="1821658"/>
            <a:ext cx="2812852" cy="4420197"/>
          </a:xfrm>
          <a:prstGeom prst="rect">
            <a:avLst/>
          </a:prstGeom>
        </p:spPr>
        <p:txBody>
          <a:bodyPr/>
          <a:lstStyle>
            <a:lvl1pPr marL="174502" indent="-174502">
              <a:spcBef>
                <a:spcPts val="1688"/>
              </a:spcBef>
              <a:defRPr sz="1425"/>
            </a:lvl1pPr>
            <a:lvl2pPr marL="303084" indent="-174502">
              <a:spcBef>
                <a:spcPts val="1688"/>
              </a:spcBef>
              <a:defRPr sz="1425"/>
            </a:lvl2pPr>
            <a:lvl3pPr marL="507862" indent="-174503">
              <a:spcBef>
                <a:spcPts val="1688"/>
              </a:spcBef>
              <a:defRPr sz="1425"/>
            </a:lvl3pPr>
            <a:lvl4pPr marL="674541" indent="-174503">
              <a:spcBef>
                <a:spcPts val="1688"/>
              </a:spcBef>
              <a:defRPr sz="1425"/>
            </a:lvl4pPr>
            <a:lvl5pPr marL="841220" indent="-174503">
              <a:spcBef>
                <a:spcPts val="1688"/>
              </a:spcBef>
              <a:defRPr sz="14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6946289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>
            <a:spLocks noGrp="1"/>
          </p:cNvSpPr>
          <p:nvPr>
            <p:ph type="body" idx="1"/>
          </p:nvPr>
        </p:nvSpPr>
        <p:spPr>
          <a:xfrm>
            <a:off x="1645296" y="892971"/>
            <a:ext cx="5853411" cy="50720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431582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692551" y="3491507"/>
            <a:ext cx="2812853" cy="274141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692551" y="446483"/>
            <a:ext cx="2812853" cy="274141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1645295" y="446486"/>
            <a:ext cx="2812852" cy="57864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163105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812728" y="4473776"/>
            <a:ext cx="5518548" cy="3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00" i="1"/>
            </a:lvl1pPr>
            <a:lvl2pPr marL="307041" indent="-140361" algn="ctr">
              <a:spcBef>
                <a:spcPts val="0"/>
              </a:spcBef>
              <a:defRPr sz="1200" i="1"/>
            </a:lvl2pPr>
            <a:lvl3pPr marL="473719" indent="-140361" algn="ctr">
              <a:spcBef>
                <a:spcPts val="0"/>
              </a:spcBef>
              <a:defRPr sz="1200" i="1"/>
            </a:lvl3pPr>
            <a:lvl4pPr marL="640399" indent="-140361" algn="ctr">
              <a:spcBef>
                <a:spcPts val="0"/>
              </a:spcBef>
              <a:defRPr sz="1200" i="1"/>
            </a:lvl4pPr>
            <a:lvl5pPr marL="807078" indent="-140361" algn="ctr">
              <a:spcBef>
                <a:spcPts val="0"/>
              </a:spcBef>
              <a:defRPr sz="1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3"/>
          </p:nvPr>
        </p:nvSpPr>
        <p:spPr>
          <a:xfrm>
            <a:off x="1812727" y="3000177"/>
            <a:ext cx="5518548" cy="4826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/>
            </a:lvl1pPr>
          </a:lstStyle>
          <a:p>
            <a:pPr marL="0" indent="0" algn="ctr">
              <a:spcBef>
                <a:spcPts val="0"/>
              </a:spcBef>
              <a:buSzTx/>
              <a:buNone/>
            </a:pPr>
            <a:endParaRPr/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69854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1141327" y="0"/>
            <a:ext cx="6858001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29505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604209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80FA3AD-A857-DF43-9B1B-FDECAB3E8A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4417169" y="6509744"/>
            <a:ext cx="285331" cy="2827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1AFBD-E0C6-4272-903D-B8257BDAF540}" type="slidenum">
              <a:rPr lang="sv-SE"/>
              <a:pPr>
                <a:defRPr/>
              </a:pPr>
              <a:t>‹#›</a:t>
            </a:fld>
            <a:endParaRPr lang="sv-SE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CBPS Safetynet Triangle</a:t>
            </a:r>
          </a:p>
        </p:txBody>
      </p:sp>
    </p:spTree>
    <p:extLst>
      <p:ext uri="{BB962C8B-B14F-4D97-AF65-F5344CB8AC3E}">
        <p14:creationId xmlns:p14="http://schemas.microsoft.com/office/powerpoint/2010/main" val="1458217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2735264"/>
            <a:ext cx="3810000" cy="30892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735264"/>
            <a:ext cx="3810000" cy="30892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>
          <a:xfrm>
            <a:off x="2208585" y="3254872"/>
            <a:ext cx="355864" cy="352016"/>
          </a:xfrm>
        </p:spPr>
        <p:txBody>
          <a:bodyPr/>
          <a:lstStyle>
            <a:lvl1pPr>
              <a:defRPr/>
            </a:lvl1pPr>
          </a:lstStyle>
          <a:p>
            <a:pPr defTabSz="685766">
              <a:defRPr/>
            </a:pPr>
            <a:fld id="{E31C9E12-16E3-4BDB-8467-DFF9684D5B99}" type="slidenum">
              <a:rPr lang="sv-SE" sz="1350" smtClean="0">
                <a:solidFill>
                  <a:sysClr val="windowText" lastClr="000000"/>
                </a:solidFill>
              </a:rPr>
              <a:pPr defTabSz="685766">
                <a:defRPr/>
              </a:pPr>
              <a:t>‹#›</a:t>
            </a:fld>
            <a:endParaRPr lang="sv-SE" sz="135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766">
              <a:defRPr/>
            </a:pPr>
            <a:r>
              <a:rPr lang="sv-SE" sz="1350">
                <a:solidFill>
                  <a:sysClr val="windowText" lastClr="000000"/>
                </a:solidFill>
              </a:rPr>
              <a:t>CBPS Safetynet Triangle</a:t>
            </a:r>
          </a:p>
        </p:txBody>
      </p:sp>
    </p:spTree>
    <p:extLst>
      <p:ext uri="{BB962C8B-B14F-4D97-AF65-F5344CB8AC3E}">
        <p14:creationId xmlns:p14="http://schemas.microsoft.com/office/powerpoint/2010/main" val="297834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57E463-FA19-494C-9AB1-5B44045C3B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F2C6C6-C970-B44B-A1BE-D44D47B767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2AD1DA-FE6A-7D4E-9CCF-6A042D25A8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6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46DCCF-B305-3D4A-BB94-25DE1ED6C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2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87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344E68-F215-2A40-A365-0F6BFCC4C1E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sym typeface="Calibri"/>
              </a:rPr>
              <a:pPr>
                <a:defRPr/>
              </a:pPr>
              <a:t>9/2/22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7D26FA-C078-8440-AA90-F4CB361A224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sym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90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1645296" y="178593"/>
            <a:ext cx="5853411" cy="151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5103814" y="1981200"/>
            <a:ext cx="3581401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4417170" y="6509744"/>
            <a:ext cx="285331" cy="282767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76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ransition spd="med"/>
  <p:txStyles>
    <p:titleStyle>
      <a:lvl1pPr marL="0" marR="0" indent="0" algn="ctr" defTabSz="308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308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308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308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308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308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308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308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308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228087" marR="0" indent="-228087" algn="l" defTabSz="308059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394767" marR="0" indent="-228087" algn="l" defTabSz="308059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561446" marR="0" indent="-228087" algn="l" defTabSz="308059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728125" marR="0" indent="-228087" algn="l" defTabSz="308059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894804" marR="0" indent="-228087" algn="l" defTabSz="308059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1061483" marR="0" indent="-228087" algn="l" defTabSz="308059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228162" marR="0" indent="-228087" algn="l" defTabSz="308059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1394842" marR="0" indent="-228087" algn="l" defTabSz="308059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1561521" marR="0" indent="-228087" algn="l" defTabSz="308059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08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308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308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308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308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308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308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308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308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285875" y="1474788"/>
            <a:ext cx="7050088" cy="1470025"/>
          </a:xfrm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bg1"/>
                </a:solidFill>
                <a:latin typeface="Candara"/>
                <a:cs typeface="Candara"/>
              </a:rPr>
              <a:t>Breaking</a:t>
            </a:r>
            <a:br>
              <a:rPr lang="en-US" b="1" dirty="0">
                <a:solidFill>
                  <a:schemeClr val="bg1"/>
                </a:solidFill>
                <a:latin typeface="Candara"/>
                <a:cs typeface="Candara"/>
              </a:rPr>
            </a:br>
            <a:r>
              <a:rPr lang="en-US" b="1" dirty="0">
                <a:solidFill>
                  <a:schemeClr val="bg1"/>
                </a:solidFill>
                <a:latin typeface="Candara"/>
                <a:cs typeface="Candara"/>
              </a:rPr>
              <a:t>the Body of Christ ?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285875" y="2973388"/>
            <a:ext cx="7050088" cy="1752600"/>
          </a:xfrm>
        </p:spPr>
        <p:txBody>
          <a:bodyPr/>
          <a:lstStyle/>
          <a:p>
            <a:pPr algn="l" eaLnBrk="1" hangingPunct="1"/>
            <a:r>
              <a:rPr lang="en-US" sz="2400" dirty="0">
                <a:solidFill>
                  <a:schemeClr val="bg1"/>
                </a:solidFill>
                <a:latin typeface="Candara"/>
                <a:cs typeface="Candara"/>
              </a:rPr>
              <a:t>2022</a:t>
            </a:r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3" y="5738813"/>
            <a:ext cx="845502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11657" y="6593449"/>
            <a:ext cx="89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100" dirty="0">
                <a:solidFill>
                  <a:prstClr val="white"/>
                </a:solidFill>
                <a:latin typeface="Calibri" charset="0"/>
              </a:rPr>
              <a:t>César </a:t>
            </a:r>
            <a:r>
              <a:rPr lang="en-US" sz="1100" dirty="0" err="1">
                <a:solidFill>
                  <a:prstClr val="white"/>
                </a:solidFill>
                <a:latin typeface="Calibri" charset="0"/>
              </a:rPr>
              <a:t>García</a:t>
            </a:r>
            <a:endParaRPr lang="en-US" sz="1100" dirty="0">
              <a:solidFill>
                <a:prstClr val="white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8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43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5F454BB8-88A1-A044-9399-58250CB1F961}"/>
              </a:ext>
            </a:extLst>
          </p:cNvPr>
          <p:cNvSpPr txBox="1"/>
          <p:nvPr/>
        </p:nvSpPr>
        <p:spPr>
          <a:xfrm>
            <a:off x="211657" y="6593449"/>
            <a:ext cx="89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César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García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E61DBE33-778D-5149-9F70-CE94423AD0EB}"/>
              </a:ext>
            </a:extLst>
          </p:cNvPr>
          <p:cNvSpPr txBox="1"/>
          <p:nvPr/>
        </p:nvSpPr>
        <p:spPr>
          <a:xfrm>
            <a:off x="8061750" y="6592647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defRPr/>
            </a:pPr>
            <a:r>
              <a:rPr lang="en-US" sz="1100" dirty="0" err="1">
                <a:solidFill>
                  <a:prstClr val="white"/>
                </a:solidFill>
                <a:latin typeface="Calibri" charset="0"/>
              </a:rPr>
              <a:t>Sangmin</a:t>
            </a:r>
            <a:r>
              <a:rPr lang="en-US" sz="1100" dirty="0">
                <a:solidFill>
                  <a:prstClr val="white"/>
                </a:solidFill>
                <a:latin typeface="Calibri" charset="0"/>
              </a:rPr>
              <a:t> Lee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6" name="Marcador de contenido 5" descr="sangmin.jpg">
            <a:extLst>
              <a:ext uri="{FF2B5EF4-FFF2-40B4-BE49-F238E27FC236}">
                <a16:creationId xmlns:a16="http://schemas.microsoft.com/office/drawing/2014/main" id="{DA230124-CBBE-7845-A4D7-0FEE11634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901" r="-36901"/>
          <a:stretch>
            <a:fillRect/>
          </a:stretch>
        </p:blipFill>
        <p:spPr>
          <a:xfrm>
            <a:off x="457200" y="1066800"/>
            <a:ext cx="82296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65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43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Christ II by Robert Silvers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4"/>
          <a:stretch/>
        </p:blipFill>
        <p:spPr>
          <a:xfrm rot="10800000">
            <a:off x="5938442" y="7827"/>
            <a:ext cx="1376736" cy="3424007"/>
          </a:xfrm>
          <a:prstGeom prst="rect">
            <a:avLst/>
          </a:prstGeom>
        </p:spPr>
      </p:pic>
      <p:pic>
        <p:nvPicPr>
          <p:cNvPr id="5" name="Picture 4" descr="Christ II by Robert Silvers.jpeg">
            <a:extLst>
              <a:ext uri="{FF2B5EF4-FFF2-40B4-BE49-F238E27FC236}">
                <a16:creationId xmlns:a16="http://schemas.microsoft.com/office/drawing/2014/main" id="{F0B3ABAD-F897-F34B-AA40-3578A11BAF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827331" y="3441481"/>
            <a:ext cx="2743200" cy="1712693"/>
          </a:xfrm>
          <a:prstGeom prst="rect">
            <a:avLst/>
          </a:prstGeom>
        </p:spPr>
      </p:pic>
      <p:pic>
        <p:nvPicPr>
          <p:cNvPr id="6" name="Picture 5" descr="Christ II by Robert Silvers.jpeg">
            <a:extLst>
              <a:ext uri="{FF2B5EF4-FFF2-40B4-BE49-F238E27FC236}">
                <a16:creationId xmlns:a16="http://schemas.microsoft.com/office/drawing/2014/main" id="{6E2F98AF-694D-D342-A65C-64A5071F89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73469" y="3424006"/>
            <a:ext cx="2743200" cy="3429000"/>
          </a:xfrm>
          <a:prstGeom prst="rect">
            <a:avLst/>
          </a:prstGeom>
        </p:spPr>
      </p:pic>
      <p:pic>
        <p:nvPicPr>
          <p:cNvPr id="7" name="Picture 6" descr="Christ II by Robert Silvers.jpeg">
            <a:extLst>
              <a:ext uri="{FF2B5EF4-FFF2-40B4-BE49-F238E27FC236}">
                <a16:creationId xmlns:a16="http://schemas.microsoft.com/office/drawing/2014/main" id="{3BCED805-A30B-BD46-AA5B-75FA5EB8D3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826595" y="0"/>
            <a:ext cx="2744667" cy="3448412"/>
          </a:xfrm>
          <a:prstGeom prst="rect">
            <a:avLst/>
          </a:prstGeom>
        </p:spPr>
      </p:pic>
      <p:pic>
        <p:nvPicPr>
          <p:cNvPr id="8" name="Picture 7" descr="Christ II by Robert Silvers.jpeg">
            <a:extLst>
              <a:ext uri="{FF2B5EF4-FFF2-40B4-BE49-F238E27FC236}">
                <a16:creationId xmlns:a16="http://schemas.microsoft.com/office/drawing/2014/main" id="{C065C3B7-8688-8145-8130-38115FCD86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827331" y="5154175"/>
            <a:ext cx="2743200" cy="1698831"/>
          </a:xfrm>
          <a:prstGeom prst="rect">
            <a:avLst/>
          </a:prstGeom>
        </p:spPr>
      </p:pic>
      <p:sp>
        <p:nvSpPr>
          <p:cNvPr id="9" name="CuadroTexto 3">
            <a:extLst>
              <a:ext uri="{FF2B5EF4-FFF2-40B4-BE49-F238E27FC236}">
                <a16:creationId xmlns:a16="http://schemas.microsoft.com/office/drawing/2014/main" id="{5F454BB8-88A1-A044-9399-58250CB1F961}"/>
              </a:ext>
            </a:extLst>
          </p:cNvPr>
          <p:cNvSpPr txBox="1"/>
          <p:nvPr/>
        </p:nvSpPr>
        <p:spPr>
          <a:xfrm>
            <a:off x="211657" y="6593449"/>
            <a:ext cx="89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César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García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4" name="Picture 3" descr="Christ II by Robert Silvers.jpeg">
            <a:extLst>
              <a:ext uri="{FF2B5EF4-FFF2-40B4-BE49-F238E27FC236}">
                <a16:creationId xmlns:a16="http://schemas.microsoft.com/office/drawing/2014/main" id="{874BC4A8-010E-D036-D23B-605E601E13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160"/>
          <a:stretch/>
        </p:blipFill>
        <p:spPr>
          <a:xfrm rot="10800000">
            <a:off x="4570511" y="1871"/>
            <a:ext cx="1367931" cy="342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Christ II by Robert Silver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4993"/>
            <a:ext cx="5487866" cy="685300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11657" y="6593449"/>
            <a:ext cx="89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César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García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9698" name="Picture 5" descr="Basel 19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3" y="152400"/>
            <a:ext cx="9144001" cy="5468938"/>
          </a:xfrm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638800"/>
            <a:ext cx="5029200" cy="11430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Candara" charset="0"/>
                <a:ea typeface="ＭＳ Ｐゴシック" charset="0"/>
                <a:cs typeface="Candara" charset="0"/>
              </a:rPr>
              <a:t>First Global Assembly</a:t>
            </a:r>
            <a:br>
              <a:rPr lang="en-US" sz="2800" b="1" dirty="0">
                <a:solidFill>
                  <a:schemeClr val="bg1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400" dirty="0">
                <a:solidFill>
                  <a:schemeClr val="bg1"/>
                </a:solidFill>
                <a:latin typeface="Candara" charset="0"/>
                <a:ea typeface="ＭＳ Ｐゴシック" charset="0"/>
                <a:cs typeface="Candara" charset="0"/>
              </a:rPr>
              <a:t>1925 Switzerland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11657" y="6593449"/>
            <a:ext cx="89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César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García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269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638800"/>
            <a:ext cx="5029200" cy="11430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Candara" charset="0"/>
                <a:ea typeface="ＭＳ Ｐゴシック" charset="0"/>
                <a:cs typeface="Candara" charset="0"/>
              </a:rPr>
              <a:t>Seventeenth Global Assembly</a:t>
            </a:r>
            <a:br>
              <a:rPr lang="en-US" sz="2800" b="1" dirty="0">
                <a:solidFill>
                  <a:schemeClr val="bg1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400" dirty="0">
                <a:solidFill>
                  <a:schemeClr val="bg1"/>
                </a:solidFill>
                <a:latin typeface="Candara" charset="0"/>
                <a:ea typeface="ＭＳ Ｐゴシック" charset="0"/>
                <a:cs typeface="Candara" charset="0"/>
              </a:rPr>
              <a:t>2022 Indonesia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11657" y="6593449"/>
            <a:ext cx="89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César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García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AFFF3-1D19-150E-6B7B-7C91E3080F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10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5130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3" y="5935663"/>
            <a:ext cx="7780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686" y="6622384"/>
            <a:ext cx="710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  <a:sym typeface="Calibri"/>
              </a:rPr>
              <a:t>César García</a:t>
            </a:r>
          </a:p>
        </p:txBody>
      </p:sp>
      <p:sp>
        <p:nvSpPr>
          <p:cNvPr id="11" name="Shape 132">
            <a:extLst>
              <a:ext uri="{FF2B5EF4-FFF2-40B4-BE49-F238E27FC236}">
                <a16:creationId xmlns:a16="http://schemas.microsoft.com/office/drawing/2014/main" id="{D96845B3-C0E2-DC45-B74B-E11AE5F5511E}"/>
              </a:ext>
            </a:extLst>
          </p:cNvPr>
          <p:cNvSpPr txBox="1">
            <a:spLocks/>
          </p:cNvSpPr>
          <p:nvPr/>
        </p:nvSpPr>
        <p:spPr>
          <a:xfrm>
            <a:off x="228600" y="457200"/>
            <a:ext cx="8686800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CA" sz="28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CA" sz="2800" baseline="300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n-CA" sz="28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that, with the eyes of your heart enlightened,</a:t>
            </a:r>
            <a:endParaRPr lang="en-CA" sz="2800" dirty="0">
              <a:solidFill>
                <a:schemeClr val="bg1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CA" sz="28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may know</a:t>
            </a:r>
            <a:endParaRPr lang="en-CA" sz="2800" dirty="0">
              <a:solidFill>
                <a:schemeClr val="bg1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CA" sz="28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</a:t>
            </a:r>
            <a:r>
              <a:rPr lang="en-CA" sz="3600" b="1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hope</a:t>
            </a:r>
            <a:r>
              <a:rPr lang="en-CA" sz="28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which he has </a:t>
            </a:r>
            <a:r>
              <a:rPr lang="en-CA" b="1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called</a:t>
            </a:r>
            <a:r>
              <a:rPr lang="en-CA" sz="28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you,</a:t>
            </a:r>
            <a:endParaRPr lang="en-CA" sz="2800" dirty="0">
              <a:solidFill>
                <a:schemeClr val="bg1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CA" sz="28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the riches of his glorious inheritance</a:t>
            </a:r>
            <a:endParaRPr lang="en-CA" sz="2800" dirty="0">
              <a:solidFill>
                <a:schemeClr val="bg1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CA" sz="28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among the saints,</a:t>
            </a:r>
            <a:endParaRPr lang="en-CA" sz="2800" dirty="0">
              <a:solidFill>
                <a:schemeClr val="bg1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CA" sz="2800" baseline="300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CA" sz="28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what is the immeasurable greatness</a:t>
            </a:r>
            <a:endParaRPr lang="en-CA" sz="2800" dirty="0">
              <a:solidFill>
                <a:schemeClr val="bg1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CA" sz="28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his power for us who believe,</a:t>
            </a:r>
            <a:endParaRPr lang="en-CA" sz="2800" dirty="0">
              <a:solidFill>
                <a:schemeClr val="bg1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CA" sz="28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according to the working of his great power.”</a:t>
            </a:r>
            <a:endParaRPr lang="en-CA" sz="2800" dirty="0">
              <a:solidFill>
                <a:schemeClr val="bg1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CA" sz="28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CA" sz="16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Eph 1:18-19 (NRSV)</a:t>
            </a:r>
            <a:endParaRPr lang="en-CA" sz="1600" dirty="0">
              <a:solidFill>
                <a:schemeClr val="bg1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3" y="5935663"/>
            <a:ext cx="7780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686" y="6622384"/>
            <a:ext cx="710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  <a:sym typeface="Calibri"/>
              </a:rPr>
              <a:t>César García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  <a:cs typeface="Arial"/>
              </a:rPr>
              <a:t>Our Hope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ndara" panose="020E0502030303020204" pitchFamily="34" charset="0"/>
              <a:ea typeface="ＭＳ Ｐゴシック" charset="0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3570" y="1871663"/>
            <a:ext cx="4193241" cy="36147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200000"/>
              </a:lnSpc>
              <a:defRPr/>
            </a:pPr>
            <a:r>
              <a:rPr lang="en-US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  <a:cs typeface="Arial"/>
              </a:rPr>
              <a:t>Is an Invitation</a:t>
            </a:r>
          </a:p>
          <a:p>
            <a:pPr lvl="0">
              <a:lnSpc>
                <a:spcPct val="200000"/>
              </a:lnSpc>
              <a:defRPr/>
            </a:pPr>
            <a:r>
              <a:rPr lang="en-US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  <a:cs typeface="Arial"/>
              </a:rPr>
              <a:t>Is God’s gift</a:t>
            </a:r>
          </a:p>
          <a:p>
            <a:pPr lvl="0">
              <a:lnSpc>
                <a:spcPct val="200000"/>
              </a:lnSpc>
              <a:defRPr/>
            </a:pPr>
            <a:r>
              <a:rPr lang="en-US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  <a:cs typeface="Arial"/>
              </a:rPr>
              <a:t>Is communal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9152D-39F2-1D4E-9FD1-749361D7EB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809750"/>
            <a:ext cx="46672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2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3" y="5935663"/>
            <a:ext cx="7780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686" y="6622384"/>
            <a:ext cx="710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  <a:sym typeface="Calibri"/>
              </a:rPr>
              <a:t>César García</a:t>
            </a:r>
          </a:p>
        </p:txBody>
      </p:sp>
      <p:sp>
        <p:nvSpPr>
          <p:cNvPr id="11" name="Shape 132">
            <a:extLst>
              <a:ext uri="{FF2B5EF4-FFF2-40B4-BE49-F238E27FC236}">
                <a16:creationId xmlns:a16="http://schemas.microsoft.com/office/drawing/2014/main" id="{D96845B3-C0E2-DC45-B74B-E11AE5F5511E}"/>
              </a:ext>
            </a:extLst>
          </p:cNvPr>
          <p:cNvSpPr txBox="1">
            <a:spLocks/>
          </p:cNvSpPr>
          <p:nvPr/>
        </p:nvSpPr>
        <p:spPr>
          <a:xfrm>
            <a:off x="228600" y="762000"/>
            <a:ext cx="8686800" cy="533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lnSpc>
                <a:spcPct val="12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dirty="0">
                <a:latin typeface="Candara"/>
                <a:cs typeface="Candara"/>
              </a:rPr>
              <a:t>“</a:t>
            </a:r>
            <a:r>
              <a:rPr lang="en-CA" sz="2800" baseline="30000" dirty="0">
                <a:latin typeface="Candara"/>
                <a:cs typeface="Candara"/>
              </a:rPr>
              <a:t>9</a:t>
            </a:r>
            <a:r>
              <a:rPr lang="en-CA" sz="2800" dirty="0">
                <a:latin typeface="Candara"/>
                <a:cs typeface="Candara"/>
              </a:rPr>
              <a:t> He has made known to us</a:t>
            </a:r>
          </a:p>
          <a:p>
            <a:pPr marL="0" indent="0" algn="ctr">
              <a:lnSpc>
                <a:spcPct val="12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dirty="0">
                <a:latin typeface="Candara"/>
                <a:cs typeface="Candara"/>
              </a:rPr>
              <a:t>the mystery of his will,</a:t>
            </a:r>
          </a:p>
          <a:p>
            <a:pPr marL="0" indent="0" algn="ctr">
              <a:lnSpc>
                <a:spcPct val="12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dirty="0">
                <a:latin typeface="Candara"/>
                <a:cs typeface="Candara"/>
              </a:rPr>
              <a:t>according to his good pleasure that he set forth</a:t>
            </a:r>
          </a:p>
          <a:p>
            <a:pPr marL="0" indent="0" algn="ctr">
              <a:lnSpc>
                <a:spcPct val="12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dirty="0">
                <a:latin typeface="Candara"/>
                <a:cs typeface="Candara"/>
              </a:rPr>
              <a:t>in Christ,</a:t>
            </a:r>
          </a:p>
          <a:p>
            <a:pPr marL="0" indent="0" algn="ctr">
              <a:lnSpc>
                <a:spcPct val="12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baseline="30000" dirty="0">
                <a:latin typeface="Candara"/>
                <a:cs typeface="Candara"/>
              </a:rPr>
              <a:t>10</a:t>
            </a:r>
            <a:r>
              <a:rPr lang="en-CA" sz="2800" dirty="0">
                <a:latin typeface="Candara"/>
                <a:cs typeface="Candara"/>
              </a:rPr>
              <a:t> as a plan for the fullness of time,</a:t>
            </a:r>
          </a:p>
          <a:p>
            <a:pPr marL="0" indent="0" algn="ctr">
              <a:lnSpc>
                <a:spcPct val="12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3600" dirty="0">
                <a:latin typeface="Candara"/>
                <a:cs typeface="Candara"/>
              </a:rPr>
              <a:t>to gather up all things in him</a:t>
            </a:r>
            <a:r>
              <a:rPr lang="en-CA" dirty="0">
                <a:latin typeface="Candara"/>
                <a:cs typeface="Candara"/>
              </a:rPr>
              <a:t>,</a:t>
            </a:r>
          </a:p>
          <a:p>
            <a:pPr marL="0" indent="0" algn="ctr">
              <a:lnSpc>
                <a:spcPct val="12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dirty="0">
                <a:latin typeface="Candara"/>
                <a:cs typeface="Candara"/>
              </a:rPr>
              <a:t>things in heaven and things on earth.”</a:t>
            </a:r>
          </a:p>
          <a:p>
            <a:pPr marL="0" indent="0" algn="ctr">
              <a:lnSpc>
                <a:spcPct val="120000"/>
              </a:lnSpc>
              <a:buSzTx/>
              <a:buNone/>
              <a:defRPr sz="2400"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endParaRPr lang="en-CA" sz="2000" dirty="0">
              <a:latin typeface="Candara"/>
              <a:cs typeface="Candara"/>
            </a:endParaRPr>
          </a:p>
          <a:p>
            <a:pPr marL="0" indent="0" algn="ctr">
              <a:lnSpc>
                <a:spcPct val="120000"/>
              </a:lnSpc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000" dirty="0">
                <a:latin typeface="Candara"/>
                <a:cs typeface="Candara"/>
              </a:rPr>
              <a:t>Eph 1:9-10 (NRSV)</a:t>
            </a:r>
          </a:p>
        </p:txBody>
      </p:sp>
    </p:spTree>
    <p:extLst>
      <p:ext uri="{BB962C8B-B14F-4D97-AF65-F5344CB8AC3E}">
        <p14:creationId xmlns:p14="http://schemas.microsoft.com/office/powerpoint/2010/main" val="27649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3" y="5935663"/>
            <a:ext cx="7780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686" y="6622384"/>
            <a:ext cx="710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  <a:sym typeface="Calibri"/>
              </a:rPr>
              <a:t>César García</a:t>
            </a:r>
          </a:p>
        </p:txBody>
      </p:sp>
      <p:sp>
        <p:nvSpPr>
          <p:cNvPr id="11" name="Shape 132">
            <a:extLst>
              <a:ext uri="{FF2B5EF4-FFF2-40B4-BE49-F238E27FC236}">
                <a16:creationId xmlns:a16="http://schemas.microsoft.com/office/drawing/2014/main" id="{D96845B3-C0E2-DC45-B74B-E11AE5F5511E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686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lnSpc>
                <a:spcPct val="11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dirty="0">
                <a:latin typeface="Candara"/>
                <a:cs typeface="Candara"/>
              </a:rPr>
              <a:t>“</a:t>
            </a:r>
            <a:r>
              <a:rPr lang="en-CA" sz="2800" baseline="30000" dirty="0">
                <a:latin typeface="Candara"/>
                <a:cs typeface="Candara"/>
              </a:rPr>
              <a:t>14 </a:t>
            </a:r>
            <a:r>
              <a:rPr lang="en-CA" sz="2800" dirty="0">
                <a:latin typeface="Candara"/>
                <a:cs typeface="Candara"/>
              </a:rPr>
              <a:t>For he is our peace;</a:t>
            </a:r>
          </a:p>
          <a:p>
            <a:pPr marL="0" indent="0" algn="ctr">
              <a:lnSpc>
                <a:spcPct val="11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dirty="0">
                <a:latin typeface="Candara"/>
                <a:cs typeface="Candara"/>
              </a:rPr>
              <a:t>in his flesh he has made both groups into </a:t>
            </a:r>
            <a:r>
              <a:rPr lang="en-CA" sz="3600" dirty="0">
                <a:latin typeface="Candara"/>
                <a:cs typeface="Candara"/>
              </a:rPr>
              <a:t>one</a:t>
            </a:r>
            <a:endParaRPr lang="en-CA" sz="2800" dirty="0">
              <a:latin typeface="Candara"/>
              <a:cs typeface="Candara"/>
            </a:endParaRPr>
          </a:p>
          <a:p>
            <a:pPr marL="0" indent="0" algn="ctr">
              <a:lnSpc>
                <a:spcPct val="11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dirty="0">
                <a:latin typeface="Candara"/>
                <a:cs typeface="Candara"/>
              </a:rPr>
              <a:t>and has broken down the dividing wall,</a:t>
            </a:r>
          </a:p>
          <a:p>
            <a:pPr marL="0" indent="0" algn="ctr">
              <a:lnSpc>
                <a:spcPct val="11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dirty="0">
                <a:latin typeface="Candara"/>
                <a:cs typeface="Candara"/>
              </a:rPr>
              <a:t>that is, the hostility between us... </a:t>
            </a:r>
            <a:endParaRPr lang="en-CA" sz="2800" baseline="30000" dirty="0">
              <a:latin typeface="Candara"/>
              <a:cs typeface="Candara"/>
            </a:endParaRPr>
          </a:p>
          <a:p>
            <a:pPr marL="0" indent="0" algn="ctr">
              <a:lnSpc>
                <a:spcPct val="11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dirty="0">
                <a:latin typeface="Candara"/>
                <a:cs typeface="Candara"/>
              </a:rPr>
              <a:t>that he might create in himself </a:t>
            </a:r>
            <a:r>
              <a:rPr lang="en-CA" sz="3600" dirty="0">
                <a:latin typeface="Candara"/>
                <a:cs typeface="Candara"/>
              </a:rPr>
              <a:t>one new humanity</a:t>
            </a:r>
            <a:endParaRPr lang="en-CA" sz="2800" dirty="0">
              <a:latin typeface="Candara"/>
              <a:cs typeface="Candara"/>
            </a:endParaRPr>
          </a:p>
          <a:p>
            <a:pPr marL="0" indent="0" algn="ctr">
              <a:lnSpc>
                <a:spcPct val="11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dirty="0">
                <a:latin typeface="Candara"/>
                <a:cs typeface="Candara"/>
              </a:rPr>
              <a:t>in place of the two, thus making peace,</a:t>
            </a:r>
          </a:p>
          <a:p>
            <a:pPr marL="0" indent="0" algn="ctr">
              <a:lnSpc>
                <a:spcPct val="11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baseline="30000" dirty="0">
                <a:latin typeface="Candara"/>
                <a:cs typeface="Candara"/>
              </a:rPr>
              <a:t>16 </a:t>
            </a:r>
            <a:r>
              <a:rPr lang="en-CA" sz="2800" dirty="0">
                <a:latin typeface="Candara"/>
                <a:cs typeface="Candara"/>
              </a:rPr>
              <a:t>and might reconcile both groups to God in </a:t>
            </a:r>
            <a:r>
              <a:rPr lang="en-CA" sz="3600" dirty="0">
                <a:latin typeface="Candara"/>
                <a:cs typeface="Candara"/>
              </a:rPr>
              <a:t>one body</a:t>
            </a:r>
            <a:endParaRPr lang="en-CA" sz="2800" dirty="0">
              <a:latin typeface="Candara"/>
              <a:cs typeface="Candara"/>
            </a:endParaRPr>
          </a:p>
          <a:p>
            <a:pPr marL="0" indent="0" algn="ctr">
              <a:lnSpc>
                <a:spcPct val="11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dirty="0">
                <a:latin typeface="Candara"/>
                <a:cs typeface="Candara"/>
              </a:rPr>
              <a:t> through the cross,</a:t>
            </a:r>
          </a:p>
          <a:p>
            <a:pPr marL="0" indent="0" algn="ctr">
              <a:lnSpc>
                <a:spcPct val="11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dirty="0">
                <a:latin typeface="Candara"/>
                <a:cs typeface="Candara"/>
              </a:rPr>
              <a:t>thus putting to death that hostility through it.”</a:t>
            </a:r>
          </a:p>
          <a:p>
            <a:pPr marL="0" indent="0" algn="ctr">
              <a:lnSpc>
                <a:spcPct val="110000"/>
              </a:lnSpc>
              <a:buSzTx/>
              <a:buNone/>
              <a:defRPr sz="2400"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endParaRPr lang="en-CA" sz="1400" dirty="0">
              <a:latin typeface="Candara"/>
              <a:cs typeface="Candara"/>
            </a:endParaRPr>
          </a:p>
          <a:p>
            <a:pPr marL="0" indent="0" algn="ctr">
              <a:lnSpc>
                <a:spcPct val="110000"/>
              </a:lnSpc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000" dirty="0">
                <a:latin typeface="Candara"/>
                <a:cs typeface="Candara"/>
              </a:rPr>
              <a:t>Eph 2:14-16 (NRSV)</a:t>
            </a:r>
          </a:p>
        </p:txBody>
      </p:sp>
    </p:spTree>
    <p:extLst>
      <p:ext uri="{BB962C8B-B14F-4D97-AF65-F5344CB8AC3E}">
        <p14:creationId xmlns:p14="http://schemas.microsoft.com/office/powerpoint/2010/main" val="16691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3" y="5935663"/>
            <a:ext cx="7780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686" y="6622384"/>
            <a:ext cx="710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  <a:sym typeface="Calibri"/>
              </a:rPr>
              <a:t>César García</a:t>
            </a:r>
          </a:p>
        </p:txBody>
      </p:sp>
      <p:sp>
        <p:nvSpPr>
          <p:cNvPr id="11" name="Shape 132">
            <a:extLst>
              <a:ext uri="{FF2B5EF4-FFF2-40B4-BE49-F238E27FC236}">
                <a16:creationId xmlns:a16="http://schemas.microsoft.com/office/drawing/2014/main" id="{D96845B3-C0E2-DC45-B74B-E11AE5F5511E}"/>
              </a:ext>
            </a:extLst>
          </p:cNvPr>
          <p:cNvSpPr txBox="1">
            <a:spLocks/>
          </p:cNvSpPr>
          <p:nvPr/>
        </p:nvSpPr>
        <p:spPr>
          <a:xfrm>
            <a:off x="228600" y="381000"/>
            <a:ext cx="8686800" cy="586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lnSpc>
                <a:spcPct val="15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dirty="0">
                <a:latin typeface="Candara"/>
                <a:cs typeface="Candara"/>
              </a:rPr>
              <a:t>“…until all of us</a:t>
            </a:r>
          </a:p>
          <a:p>
            <a:pPr marL="0" indent="0" algn="ctr">
              <a:lnSpc>
                <a:spcPct val="15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dirty="0">
                <a:latin typeface="Candara"/>
                <a:cs typeface="Candara"/>
              </a:rPr>
              <a:t>come to </a:t>
            </a:r>
            <a:r>
              <a:rPr lang="en-CA" sz="3600" dirty="0">
                <a:latin typeface="Candara"/>
                <a:cs typeface="Candara"/>
              </a:rPr>
              <a:t>the unity of the faith </a:t>
            </a:r>
            <a:r>
              <a:rPr lang="en-CA" sz="2800" dirty="0">
                <a:latin typeface="Candara"/>
                <a:cs typeface="Candara"/>
              </a:rPr>
              <a:t>and</a:t>
            </a:r>
          </a:p>
          <a:p>
            <a:pPr marL="0" indent="0" algn="ctr">
              <a:lnSpc>
                <a:spcPct val="15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dirty="0">
                <a:latin typeface="Candara"/>
                <a:cs typeface="Candara"/>
              </a:rPr>
              <a:t>of the knowledge of the Son of God,</a:t>
            </a:r>
          </a:p>
          <a:p>
            <a:pPr marL="0" indent="0" algn="ctr">
              <a:lnSpc>
                <a:spcPct val="15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dirty="0">
                <a:latin typeface="Candara"/>
                <a:cs typeface="Candara"/>
              </a:rPr>
              <a:t>to </a:t>
            </a:r>
            <a:r>
              <a:rPr lang="en-CA" sz="3600" dirty="0">
                <a:latin typeface="Candara"/>
                <a:cs typeface="Candara"/>
              </a:rPr>
              <a:t>maturity</a:t>
            </a:r>
            <a:r>
              <a:rPr lang="en-CA" sz="2800" dirty="0">
                <a:latin typeface="Candara"/>
                <a:cs typeface="Candara"/>
              </a:rPr>
              <a:t>,</a:t>
            </a:r>
          </a:p>
          <a:p>
            <a:pPr marL="0" indent="0" algn="ctr">
              <a:lnSpc>
                <a:spcPct val="15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dirty="0">
                <a:latin typeface="Candara"/>
                <a:cs typeface="Candara"/>
              </a:rPr>
              <a:t>to the measure</a:t>
            </a:r>
          </a:p>
          <a:p>
            <a:pPr marL="0" indent="0" algn="ctr">
              <a:lnSpc>
                <a:spcPct val="150000"/>
              </a:lnSpc>
              <a:buSzTx/>
              <a:buNone/>
              <a:defRPr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800" dirty="0">
                <a:latin typeface="Candara"/>
                <a:cs typeface="Candara"/>
              </a:rPr>
              <a:t>of </a:t>
            </a:r>
            <a:r>
              <a:rPr lang="en-CA" sz="3600" dirty="0">
                <a:latin typeface="Candara"/>
                <a:cs typeface="Candara"/>
              </a:rPr>
              <a:t>the full stature of Christ </a:t>
            </a:r>
            <a:r>
              <a:rPr lang="en-CA" sz="2800" dirty="0">
                <a:latin typeface="Candara"/>
                <a:cs typeface="Candara"/>
              </a:rPr>
              <a:t>.”</a:t>
            </a:r>
          </a:p>
          <a:p>
            <a:pPr marL="0" indent="0" algn="ctr">
              <a:lnSpc>
                <a:spcPct val="150000"/>
              </a:lnSpc>
              <a:buSzTx/>
              <a:buNone/>
              <a:defRPr sz="2400"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endParaRPr lang="en-CA" sz="1050" dirty="0">
              <a:latin typeface="Candara"/>
              <a:cs typeface="Candara"/>
            </a:endParaRPr>
          </a:p>
          <a:p>
            <a:pPr marL="0" indent="0" algn="ctr">
              <a:lnSpc>
                <a:spcPct val="150000"/>
              </a:lnSpc>
              <a:spcBef>
                <a:spcPts val="500"/>
              </a:spcBef>
              <a:buSzTx/>
              <a:buNone/>
              <a:defRPr sz="2400" b="1">
                <a:solidFill>
                  <a:srgbClr val="FFFFFF"/>
                </a:solidFill>
                <a:effectLst>
                  <a:outerShdw dist="63500" dir="2700000" rotWithShape="0">
                    <a:srgbClr val="000000">
                      <a:alpha val="70000"/>
                    </a:srgbClr>
                  </a:outerShdw>
                </a:effectLst>
                <a:latin typeface="Benguiat Bold BT"/>
                <a:ea typeface="Benguiat Bold BT"/>
                <a:cs typeface="Benguiat Bold BT"/>
                <a:sym typeface="Benguiat Bold BT"/>
              </a:defRPr>
            </a:pPr>
            <a:r>
              <a:rPr lang="en-CA" sz="2000" dirty="0">
                <a:latin typeface="Candara"/>
                <a:cs typeface="Candara"/>
              </a:rPr>
              <a:t>Eph 4:13 (NRSV)</a:t>
            </a:r>
          </a:p>
        </p:txBody>
      </p:sp>
    </p:spTree>
    <p:extLst>
      <p:ext uri="{BB962C8B-B14F-4D97-AF65-F5344CB8AC3E}">
        <p14:creationId xmlns:p14="http://schemas.microsoft.com/office/powerpoint/2010/main" val="31153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43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5F454BB8-88A1-A044-9399-58250CB1F961}"/>
              </a:ext>
            </a:extLst>
          </p:cNvPr>
          <p:cNvSpPr txBox="1"/>
          <p:nvPr/>
        </p:nvSpPr>
        <p:spPr>
          <a:xfrm>
            <a:off x="211657" y="6593449"/>
            <a:ext cx="89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César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García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E61DBE33-778D-5149-9F70-CE94423AD0EB}"/>
              </a:ext>
            </a:extLst>
          </p:cNvPr>
          <p:cNvSpPr txBox="1"/>
          <p:nvPr/>
        </p:nvSpPr>
        <p:spPr>
          <a:xfrm>
            <a:off x="8100222" y="6592647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defRPr/>
            </a:pPr>
            <a:r>
              <a:rPr lang="en-US" sz="1100" dirty="0">
                <a:solidFill>
                  <a:prstClr val="white"/>
                </a:solidFill>
                <a:latin typeface="Calibri" charset="0"/>
              </a:rPr>
              <a:t>MCC photo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26105-2916-8047-A964-26E5670EA2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028700"/>
            <a:ext cx="64008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763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373</Words>
  <Application>Microsoft Macintosh PowerPoint</Application>
  <PresentationFormat>On-screen Show (4:3)</PresentationFormat>
  <Paragraphs>78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Candara</vt:lpstr>
      <vt:lpstr>Helvetica Light</vt:lpstr>
      <vt:lpstr>Times</vt:lpstr>
      <vt:lpstr>Default Design</vt:lpstr>
      <vt:lpstr>2_Default Design</vt:lpstr>
      <vt:lpstr>1_Office Theme</vt:lpstr>
      <vt:lpstr>2_Black</vt:lpstr>
      <vt:lpstr>Breaking the Body of Christ ?</vt:lpstr>
      <vt:lpstr>First Global Assembly 1925 Switzerland</vt:lpstr>
      <vt:lpstr>Seventeenth Global Assembly 2022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MWC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Karen Martin Schiedel</dc:creator>
  <cp:keywords/>
  <dc:description/>
  <cp:lastModifiedBy>César García</cp:lastModifiedBy>
  <cp:revision>238</cp:revision>
  <dcterms:created xsi:type="dcterms:W3CDTF">2010-07-27T18:37:42Z</dcterms:created>
  <dcterms:modified xsi:type="dcterms:W3CDTF">2022-09-02T08:32:28Z</dcterms:modified>
  <cp:category/>
</cp:coreProperties>
</file>